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6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8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9973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532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425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701367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23963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613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809185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0691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6191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19788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2352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0726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8938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8961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4831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545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45856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smtClean="0"/>
              <a:t>11/26/2018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380539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92F1693D-5498-4E11-8210-91F8C7DCC6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0170" y="2856799"/>
            <a:ext cx="8144134" cy="1373070"/>
          </a:xfrm>
        </p:spPr>
        <p:txBody>
          <a:bodyPr/>
          <a:lstStyle/>
          <a:p>
            <a:pPr algn="ctr"/>
            <a:r>
              <a:rPr lang="id-ID" sz="2400" b="1" dirty="0"/>
              <a:t>PENERAPAN METODE </a:t>
            </a:r>
            <a:r>
              <a:rPr lang="id-ID" sz="2400" b="1" i="1" dirty="0"/>
              <a:t>LINIER REGRESI BERGANDA</a:t>
            </a:r>
            <a:r>
              <a:rPr lang="id-ID" sz="2400" b="1" dirty="0"/>
              <a:t> UNTUK MEMPREDIKSI HARGA KOMODITI IKAN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/>
              <a:t>EKOR KUNING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2BDC7070-C939-4017-AF48-60E651DF022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44698" y="4806771"/>
            <a:ext cx="11395768" cy="2331076"/>
          </a:xfrm>
        </p:spPr>
        <p:txBody>
          <a:bodyPr>
            <a:normAutofit/>
          </a:bodyPr>
          <a:lstStyle/>
          <a:p>
            <a:pPr algn="ctr"/>
            <a:r>
              <a:rPr lang="en-AU" sz="2400" b="1" dirty="0" err="1"/>
              <a:t>Rahmat</a:t>
            </a:r>
            <a:r>
              <a:rPr lang="en-AU" sz="2400" b="1" dirty="0"/>
              <a:t> Agung </a:t>
            </a:r>
            <a:r>
              <a:rPr lang="en-AU" sz="2400" b="1" dirty="0" err="1"/>
              <a:t>Hulawa</a:t>
            </a:r>
            <a:endParaRPr lang="en-US" sz="2400" dirty="0"/>
          </a:p>
          <a:p>
            <a:pPr algn="ctr"/>
            <a:r>
              <a:rPr lang="en-US" sz="2400" b="1" dirty="0"/>
              <a:t>T3112230</a:t>
            </a:r>
            <a:endParaRPr lang="en-US" sz="2400" dirty="0"/>
          </a:p>
          <a:p>
            <a:endParaRPr lang="en-US" sz="1800" dirty="0"/>
          </a:p>
          <a:p>
            <a:endParaRPr lang="en-US" dirty="0"/>
          </a:p>
        </p:txBody>
      </p:sp>
      <p:pic>
        <p:nvPicPr>
          <p:cNvPr id="1026" name="Picture 6" descr="Unisan Asli">
            <a:extLst>
              <a:ext uri="{FF2B5EF4-FFF2-40B4-BE49-F238E27FC236}">
                <a16:creationId xmlns:a16="http://schemas.microsoft.com/office/drawing/2014/main" xmlns="" id="{710EE34D-6F57-40E1-BC91-7659A60889FA}"/>
              </a:ext>
            </a:extLst>
          </p:cNvPr>
          <p:cNvPicPr>
            <a:picLocks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4000" contrast="10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87653" y="2610619"/>
            <a:ext cx="1724025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153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2B8BFD-9DFB-4053-86D8-6381A967ED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KONTEKS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A043A7BA-2CF2-4381-8ADA-757793B034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736" y="2715798"/>
            <a:ext cx="7681324" cy="2667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1448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98414D3-4AE5-4550-997A-AD1A8EF41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DIAGRAM BERJENJANG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7AD1D666-965E-487E-B62D-30EF059DFE2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49217" y="2704564"/>
            <a:ext cx="1898870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3">
            <a:extLst>
              <a:ext uri="{FF2B5EF4-FFF2-40B4-BE49-F238E27FC236}">
                <a16:creationId xmlns:a16="http://schemas.microsoft.com/office/drawing/2014/main" xmlns="" id="{C942630F-1898-4F60-BFEF-4E06FBBD82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8408278"/>
              </p:ext>
            </p:extLst>
          </p:nvPr>
        </p:nvGraphicFramePr>
        <p:xfrm>
          <a:off x="1855304" y="2704564"/>
          <a:ext cx="7328453" cy="38817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Visio" r:id="rId3" imgW="7058463" imgH="4921839" progId="Visio.Drawing.11">
                  <p:embed/>
                </p:oleObj>
              </mc:Choice>
              <mc:Fallback>
                <p:oleObj name="Visio" r:id="rId3" imgW="7058463" imgH="4921839" progId="Visio.Drawing.11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5304" y="2704564"/>
                        <a:ext cx="7328453" cy="388176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786793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702F15F-6CFA-4875-844F-52D852DDD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DAD LEVEL 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1F46D369-8484-4BCB-8674-D32298215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9159" y="2047741"/>
            <a:ext cx="5047619" cy="494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7913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D3BBACA-5EAB-4EC7-8F8A-1217E4967D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DAD LEVEL 1 PROSES 1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07F181F6-CA97-461E-85C7-94F1464FF0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26534" y="2478727"/>
            <a:ext cx="5648493" cy="36260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52294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67A1C71-3AF5-4C1B-91B2-843A288672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SEKIAN DAN TERIMA KASIH</a:t>
            </a:r>
          </a:p>
        </p:txBody>
      </p:sp>
    </p:spTree>
    <p:extLst>
      <p:ext uri="{BB962C8B-B14F-4D97-AF65-F5344CB8AC3E}">
        <p14:creationId xmlns:p14="http://schemas.microsoft.com/office/powerpoint/2010/main" val="1253711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B6C39841-EAB1-4A32-AEA6-2BFBCBF3BDF5}"/>
              </a:ext>
            </a:extLst>
          </p:cNvPr>
          <p:cNvSpPr/>
          <p:nvPr/>
        </p:nvSpPr>
        <p:spPr>
          <a:xfrm>
            <a:off x="81566" y="165665"/>
            <a:ext cx="12028868" cy="7602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</a:rPr>
              <a:t>LATAR BELAKANG</a:t>
            </a:r>
          </a:p>
          <a:p>
            <a:pPr algn="just"/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komoditi</a:t>
            </a:r>
            <a:r>
              <a:rPr lang="en-AU" dirty="0">
                <a:solidFill>
                  <a:schemeClr val="bg1"/>
                </a:solidFill>
              </a:rPr>
              <a:t> yang </a:t>
            </a:r>
            <a:r>
              <a:rPr lang="en-AU" dirty="0" err="1">
                <a:solidFill>
                  <a:schemeClr val="bg1"/>
                </a:solidFill>
              </a:rPr>
              <a:t>banyak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diminati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karena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memiliki</a:t>
            </a:r>
            <a:r>
              <a:rPr lang="en-AU" dirty="0">
                <a:solidFill>
                  <a:schemeClr val="bg1"/>
                </a:solidFill>
              </a:rPr>
              <a:t> rasa yang </a:t>
            </a:r>
            <a:r>
              <a:rPr lang="en-AU" dirty="0" err="1">
                <a:solidFill>
                  <a:schemeClr val="bg1"/>
                </a:solidFill>
              </a:rPr>
              <a:t>enak</a:t>
            </a:r>
            <a:r>
              <a:rPr lang="en-AU" dirty="0">
                <a:solidFill>
                  <a:schemeClr val="bg1"/>
                </a:solidFill>
              </a:rPr>
              <a:t> dan </a:t>
            </a:r>
            <a:r>
              <a:rPr lang="en-AU" dirty="0" err="1">
                <a:solidFill>
                  <a:schemeClr val="bg1"/>
                </a:solidFill>
              </a:rPr>
              <a:t>baik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untuk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kesehatan</a:t>
            </a:r>
            <a:r>
              <a:rPr lang="en-AU" dirty="0">
                <a:solidFill>
                  <a:schemeClr val="bg1"/>
                </a:solidFill>
              </a:rPr>
              <a:t>. </a:t>
            </a:r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sumber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asam</a:t>
            </a:r>
            <a:r>
              <a:rPr lang="en-AU" dirty="0">
                <a:solidFill>
                  <a:schemeClr val="bg1"/>
                </a:solidFill>
              </a:rPr>
              <a:t> lemak </a:t>
            </a:r>
            <a:r>
              <a:rPr lang="en-AU" dirty="0" err="1">
                <a:solidFill>
                  <a:schemeClr val="bg1"/>
                </a:solidFill>
              </a:rPr>
              <a:t>tak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jenuh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taurin</a:t>
            </a:r>
            <a:r>
              <a:rPr lang="en-AU" dirty="0">
                <a:solidFill>
                  <a:schemeClr val="bg1"/>
                </a:solidFill>
              </a:rPr>
              <a:t> dan </a:t>
            </a:r>
            <a:r>
              <a:rPr lang="en-AU" dirty="0" err="1">
                <a:solidFill>
                  <a:schemeClr val="bg1"/>
                </a:solidFill>
              </a:rPr>
              <a:t>asam</a:t>
            </a:r>
            <a:r>
              <a:rPr lang="en-AU" dirty="0">
                <a:solidFill>
                  <a:schemeClr val="bg1"/>
                </a:solidFill>
              </a:rPr>
              <a:t> lemak omega-3 yang </a:t>
            </a:r>
            <a:r>
              <a:rPr lang="en-AU" dirty="0" err="1">
                <a:solidFill>
                  <a:schemeClr val="bg1"/>
                </a:solidFill>
              </a:rPr>
              <a:t>baik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untuk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pertumbuhan</a:t>
            </a:r>
            <a:r>
              <a:rPr lang="en-AU" dirty="0">
                <a:solidFill>
                  <a:schemeClr val="bg1"/>
                </a:solidFill>
              </a:rPr>
              <a:t>. </a:t>
            </a:r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adalah</a:t>
            </a:r>
            <a:r>
              <a:rPr lang="en-AU" dirty="0">
                <a:solidFill>
                  <a:schemeClr val="bg1"/>
                </a:solidFill>
              </a:rPr>
              <a:t> salah </a:t>
            </a:r>
            <a:r>
              <a:rPr lang="en-AU" dirty="0" err="1">
                <a:solidFill>
                  <a:schemeClr val="bg1"/>
                </a:solidFill>
              </a:rPr>
              <a:t>satu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komoditi</a:t>
            </a:r>
            <a:r>
              <a:rPr lang="en-AU" dirty="0">
                <a:solidFill>
                  <a:schemeClr val="bg1"/>
                </a:solidFill>
              </a:rPr>
              <a:t> yang </a:t>
            </a:r>
            <a:r>
              <a:rPr lang="en-AU" dirty="0" err="1">
                <a:solidFill>
                  <a:schemeClr val="bg1"/>
                </a:solidFill>
              </a:rPr>
              <a:t>banyak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dikonsumsi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masyarakat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khususnya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masyarakat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Gorontalao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olehnya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itu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bagia</a:t>
            </a:r>
            <a:r>
              <a:rPr lang="en-AU" dirty="0">
                <a:solidFill>
                  <a:schemeClr val="bg1"/>
                </a:solidFill>
              </a:rPr>
              <a:t> yang </a:t>
            </a:r>
            <a:r>
              <a:rPr lang="en-AU" dirty="0" err="1">
                <a:solidFill>
                  <a:schemeClr val="bg1"/>
                </a:solidFill>
              </a:rPr>
              <a:t>sangat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penting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bagi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kehidupan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masyarakat</a:t>
            </a:r>
            <a:r>
              <a:rPr lang="en-AU" dirty="0">
                <a:solidFill>
                  <a:schemeClr val="bg1"/>
                </a:solidFill>
              </a:rPr>
              <a:t>. (</a:t>
            </a:r>
            <a:r>
              <a:rPr lang="en-AU" dirty="0" err="1">
                <a:solidFill>
                  <a:schemeClr val="bg1"/>
                </a:solidFill>
              </a:rPr>
              <a:t>Winarni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dkk</a:t>
            </a:r>
            <a:r>
              <a:rPr lang="en-AU" dirty="0">
                <a:solidFill>
                  <a:schemeClr val="bg1"/>
                </a:solidFill>
              </a:rPr>
              <a:t>, : 2003). </a:t>
            </a:r>
            <a:r>
              <a:rPr lang="en-AU" dirty="0" err="1">
                <a:solidFill>
                  <a:schemeClr val="bg1"/>
                </a:solidFill>
              </a:rPr>
              <a:t>Berdasarkan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harganya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harga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dipasaran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mengalami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ketidak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stabilan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atau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berfluktuatif</a:t>
            </a:r>
            <a:r>
              <a:rPr lang="en-AU" dirty="0">
                <a:solidFill>
                  <a:schemeClr val="bg1"/>
                </a:solidFill>
              </a:rPr>
              <a:t> dan </a:t>
            </a:r>
            <a:r>
              <a:rPr lang="en-AU" dirty="0" err="1">
                <a:solidFill>
                  <a:schemeClr val="bg1"/>
                </a:solidFill>
              </a:rPr>
              <a:t>laju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konsumsi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masayarakat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terhadap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komoditi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mengalami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peningkatan</a:t>
            </a:r>
            <a:r>
              <a:rPr lang="en-AU" dirty="0">
                <a:solidFill>
                  <a:schemeClr val="bg1"/>
                </a:solidFill>
              </a:rPr>
              <a:t>, </a:t>
            </a:r>
            <a:r>
              <a:rPr lang="en-AU" dirty="0" err="1">
                <a:solidFill>
                  <a:schemeClr val="bg1"/>
                </a:solidFill>
              </a:rPr>
              <a:t>kondisi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tersebut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beriringan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dengan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laju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pertumbuhan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penduduk</a:t>
            </a:r>
            <a:r>
              <a:rPr lang="en-AU" dirty="0">
                <a:solidFill>
                  <a:schemeClr val="bg1"/>
                </a:solidFill>
              </a:rPr>
              <a:t>.</a:t>
            </a:r>
          </a:p>
          <a:p>
            <a:r>
              <a:rPr lang="en-US" dirty="0" err="1">
                <a:solidFill>
                  <a:schemeClr val="bg1"/>
                </a:solidFill>
              </a:rPr>
              <a:t>Berdasakan</a:t>
            </a:r>
            <a:r>
              <a:rPr lang="en-US" dirty="0">
                <a:solidFill>
                  <a:schemeClr val="bg1"/>
                </a:solidFill>
              </a:rPr>
              <a:t> data yang </a:t>
            </a:r>
            <a:r>
              <a:rPr lang="en-US" dirty="0" err="1">
                <a:solidFill>
                  <a:schemeClr val="bg1"/>
                </a:solidFill>
              </a:rPr>
              <a:t>telah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diperoleh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dari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Dinas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Perikanan</a:t>
            </a:r>
            <a:r>
              <a:rPr lang="en-US" dirty="0">
                <a:solidFill>
                  <a:schemeClr val="bg1"/>
                </a:solidFill>
              </a:rPr>
              <a:t>  2016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dilihat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fenomena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terjadi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mengenai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ekor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kuning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mengalami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perkembangan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stabil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kata lain </a:t>
            </a:r>
            <a:r>
              <a:rPr lang="en-US" dirty="0" err="1">
                <a:solidFill>
                  <a:schemeClr val="bg1"/>
                </a:solidFill>
              </a:rPr>
              <a:t>brsifat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fluktuatif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Fenomena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tersebut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memperlihatkan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adanya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masalah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ketidak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stabilan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terhadap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dipasaran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disamping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pemerinta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masih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mengalami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kesulitan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dalam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memperkirakan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sehingga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antisipasi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secara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belum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maksimal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dilakukan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n-US" dirty="0" err="1">
                <a:solidFill>
                  <a:schemeClr val="bg1"/>
                </a:solidFill>
              </a:rPr>
              <a:t>Langkah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dilakukan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menjawab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permasalahan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ada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yakni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perlunya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melakukan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upaya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pemantauan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atau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antisipasi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terhadap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perubahan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melakukan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peramalan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sehingga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hasil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diperoleh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dapat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dijadikan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suatu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acuan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melakukan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penanganan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terhadap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kemungkinan-kemungkianan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terjadi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dimasa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datang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pPr algn="just"/>
            <a:r>
              <a:rPr lang="en-AU" dirty="0" err="1">
                <a:solidFill>
                  <a:schemeClr val="bg1"/>
                </a:solidFill>
              </a:rPr>
              <a:t>metode</a:t>
            </a:r>
            <a:r>
              <a:rPr lang="en-AU" dirty="0">
                <a:solidFill>
                  <a:schemeClr val="bg1"/>
                </a:solidFill>
              </a:rPr>
              <a:t> yang </a:t>
            </a:r>
            <a:r>
              <a:rPr lang="en-AU" dirty="0" err="1">
                <a:solidFill>
                  <a:schemeClr val="bg1"/>
                </a:solidFill>
              </a:rPr>
              <a:t>tepat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untuk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memprediksi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harga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Ikan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ekor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kuning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adalah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metode</a:t>
            </a:r>
            <a:r>
              <a:rPr lang="en-AU" dirty="0">
                <a:solidFill>
                  <a:schemeClr val="bg1"/>
                </a:solidFill>
              </a:rPr>
              <a:t> linier </a:t>
            </a:r>
            <a:r>
              <a:rPr lang="en-AU" dirty="0" err="1">
                <a:solidFill>
                  <a:schemeClr val="bg1"/>
                </a:solidFill>
              </a:rPr>
              <a:t>regresi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karena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metode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tersebut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metode</a:t>
            </a:r>
            <a:r>
              <a:rPr lang="en-AU" dirty="0">
                <a:solidFill>
                  <a:schemeClr val="bg1"/>
                </a:solidFill>
              </a:rPr>
              <a:t> yang </a:t>
            </a:r>
            <a:r>
              <a:rPr lang="en-AU" dirty="0" err="1">
                <a:solidFill>
                  <a:schemeClr val="bg1"/>
                </a:solidFill>
              </a:rPr>
              <a:t>sangat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baik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digunakan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untuk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melakukan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prediksi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harga</a:t>
            </a:r>
            <a:r>
              <a:rPr lang="en-AU" dirty="0">
                <a:solidFill>
                  <a:schemeClr val="bg1"/>
                </a:solidFill>
              </a:rPr>
              <a:t>. Hal </a:t>
            </a:r>
            <a:r>
              <a:rPr lang="en-AU" dirty="0" err="1">
                <a:solidFill>
                  <a:schemeClr val="bg1"/>
                </a:solidFill>
              </a:rPr>
              <a:t>ini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dibuktikan</a:t>
            </a:r>
            <a:r>
              <a:rPr lang="en-AU" dirty="0">
                <a:solidFill>
                  <a:schemeClr val="bg1"/>
                </a:solidFill>
              </a:rPr>
              <a:t> oleh </a:t>
            </a:r>
            <a:r>
              <a:rPr lang="en-US" dirty="0">
                <a:solidFill>
                  <a:schemeClr val="bg1"/>
                </a:solidFill>
              </a:rPr>
              <a:t>D.R. </a:t>
            </a:r>
            <a:r>
              <a:rPr lang="en-US" dirty="0" err="1">
                <a:solidFill>
                  <a:schemeClr val="bg1"/>
                </a:solidFill>
              </a:rPr>
              <a:t>Anbiya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dengan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penelitiannya</a:t>
            </a:r>
            <a:r>
              <a:rPr lang="en-US" dirty="0">
                <a:solidFill>
                  <a:schemeClr val="bg1"/>
                </a:solidFill>
              </a:rPr>
              <a:t> yang </a:t>
            </a:r>
            <a:r>
              <a:rPr lang="en-US" dirty="0" err="1">
                <a:solidFill>
                  <a:schemeClr val="bg1"/>
                </a:solidFill>
              </a:rPr>
              <a:t>menggunakan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metode</a:t>
            </a:r>
            <a:r>
              <a:rPr lang="en-US" dirty="0">
                <a:solidFill>
                  <a:schemeClr val="bg1"/>
                </a:solidFill>
              </a:rPr>
              <a:t> linier </a:t>
            </a:r>
            <a:r>
              <a:rPr lang="en-US" dirty="0" err="1">
                <a:solidFill>
                  <a:schemeClr val="bg1"/>
                </a:solidFill>
              </a:rPr>
              <a:t>regresi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prediksi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emas</a:t>
            </a:r>
            <a:r>
              <a:rPr lang="en-US" dirty="0">
                <a:solidFill>
                  <a:schemeClr val="bg1"/>
                </a:solidFill>
              </a:rPr>
              <a:t>, </a:t>
            </a:r>
            <a:r>
              <a:rPr lang="en-US" dirty="0" err="1">
                <a:solidFill>
                  <a:schemeClr val="bg1"/>
                </a:solidFill>
              </a:rPr>
              <a:t>dimana</a:t>
            </a:r>
            <a:r>
              <a:rPr lang="en-US" dirty="0">
                <a:solidFill>
                  <a:schemeClr val="bg1"/>
                </a:solidFill>
              </a:rPr>
              <a:t> Dari </a:t>
            </a:r>
            <a:r>
              <a:rPr lang="en-US" dirty="0" err="1">
                <a:solidFill>
                  <a:schemeClr val="bg1"/>
                </a:solidFill>
              </a:rPr>
              <a:t>hasil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prediksi,didapatkan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emas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sebesar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544367.821 </a:t>
            </a:r>
            <a:r>
              <a:rPr lang="en-US" dirty="0" err="1">
                <a:solidFill>
                  <a:schemeClr val="bg1"/>
                </a:solidFill>
              </a:rPr>
              <a:t>sementara</a:t>
            </a:r>
            <a:r>
              <a:rPr lang="en-US" dirty="0">
                <a:solidFill>
                  <a:schemeClr val="bg1"/>
                </a:solidFill>
              </a:rPr>
              <a:t> data yang </a:t>
            </a:r>
            <a:r>
              <a:rPr lang="en-US" dirty="0" err="1">
                <a:solidFill>
                  <a:schemeClr val="bg1"/>
                </a:solidFill>
              </a:rPr>
              <a:t>sebenarnya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untuk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tanggal</a:t>
            </a:r>
            <a:r>
              <a:rPr lang="en-US" dirty="0">
                <a:solidFill>
                  <a:schemeClr val="bg1"/>
                </a:solidFill>
              </a:rPr>
              <a:t> 11 April 2016 </a:t>
            </a:r>
            <a:r>
              <a:rPr lang="en-US" dirty="0" err="1">
                <a:solidFill>
                  <a:schemeClr val="bg1"/>
                </a:solidFill>
              </a:rPr>
              <a:t>harga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emas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sebesar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i="1" dirty="0">
                <a:solidFill>
                  <a:schemeClr val="bg1"/>
                </a:solidFill>
              </a:rPr>
              <a:t>565000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AU" dirty="0" err="1">
                <a:solidFill>
                  <a:schemeClr val="bg1"/>
                </a:solidFill>
              </a:rPr>
              <a:t>Sehingga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peneliti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menyimpulkan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bahwa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metode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i="1" dirty="0">
                <a:solidFill>
                  <a:schemeClr val="bg1"/>
                </a:solidFill>
              </a:rPr>
              <a:t>Linier </a:t>
            </a:r>
            <a:r>
              <a:rPr lang="en-AU" i="1" dirty="0" err="1">
                <a:solidFill>
                  <a:schemeClr val="bg1"/>
                </a:solidFill>
              </a:rPr>
              <a:t>Regresi</a:t>
            </a:r>
            <a:r>
              <a:rPr lang="en-AU" i="1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bisa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digunakan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untuk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melakukan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prediksi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harga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karet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dengan</a:t>
            </a:r>
            <a:r>
              <a:rPr lang="en-AU" dirty="0">
                <a:solidFill>
                  <a:schemeClr val="bg1"/>
                </a:solidFill>
              </a:rPr>
              <a:t> variable yang </a:t>
            </a:r>
            <a:r>
              <a:rPr lang="en-AU" dirty="0" err="1">
                <a:solidFill>
                  <a:schemeClr val="bg1"/>
                </a:solidFill>
              </a:rPr>
              <a:t>digunakan</a:t>
            </a:r>
            <a:r>
              <a:rPr lang="en-AU" dirty="0">
                <a:solidFill>
                  <a:schemeClr val="bg1"/>
                </a:solidFill>
              </a:rPr>
              <a:t> x1 yang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variabel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periode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bulan</a:t>
            </a:r>
            <a:r>
              <a:rPr lang="en-AU" dirty="0">
                <a:solidFill>
                  <a:schemeClr val="bg1"/>
                </a:solidFill>
              </a:rPr>
              <a:t> , x2 yang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Harga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Produsen</a:t>
            </a:r>
            <a:r>
              <a:rPr lang="en-AU" dirty="0">
                <a:solidFill>
                  <a:schemeClr val="bg1"/>
                </a:solidFill>
              </a:rPr>
              <a:t> dan </a:t>
            </a:r>
            <a:r>
              <a:rPr lang="en-AU" dirty="0" err="1">
                <a:solidFill>
                  <a:schemeClr val="bg1"/>
                </a:solidFill>
              </a:rPr>
              <a:t>xt</a:t>
            </a:r>
            <a:r>
              <a:rPr lang="en-AU" dirty="0">
                <a:solidFill>
                  <a:schemeClr val="bg1"/>
                </a:solidFill>
              </a:rPr>
              <a:t> yang </a:t>
            </a:r>
            <a:r>
              <a:rPr lang="en-AU" dirty="0" err="1">
                <a:solidFill>
                  <a:schemeClr val="bg1"/>
                </a:solidFill>
              </a:rPr>
              <a:t>merupakan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harga</a:t>
            </a:r>
            <a:r>
              <a:rPr lang="en-AU" dirty="0">
                <a:solidFill>
                  <a:schemeClr val="bg1"/>
                </a:solidFill>
              </a:rPr>
              <a:t> </a:t>
            </a:r>
            <a:r>
              <a:rPr lang="en-AU" dirty="0" err="1">
                <a:solidFill>
                  <a:schemeClr val="bg1"/>
                </a:solidFill>
              </a:rPr>
              <a:t>Ecer</a:t>
            </a:r>
            <a:r>
              <a:rPr lang="en-AU" dirty="0">
                <a:solidFill>
                  <a:schemeClr val="bg1"/>
                </a:solidFill>
              </a:rPr>
              <a:t>.</a:t>
            </a:r>
            <a:endParaRPr lang="en-US" dirty="0">
              <a:solidFill>
                <a:schemeClr val="bg1"/>
              </a:solidFill>
            </a:endParaRPr>
          </a:p>
          <a:p>
            <a:endParaRPr lang="en-US" dirty="0"/>
          </a:p>
          <a:p>
            <a:endParaRPr lang="en-US" dirty="0">
              <a:solidFill>
                <a:schemeClr val="bg1"/>
              </a:solidFill>
            </a:endParaRPr>
          </a:p>
          <a:p>
            <a:pPr algn="just"/>
            <a:endParaRPr lang="en-US" dirty="0">
              <a:solidFill>
                <a:schemeClr val="bg1"/>
              </a:solidFill>
            </a:endParaRPr>
          </a:p>
          <a:p>
            <a:endParaRPr lang="en-US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2274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9BDA109-0FC2-472A-9C9F-E8F84DF83B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/>
              <a:t>Identifikasi</a:t>
            </a:r>
            <a:r>
              <a:rPr lang="en-US" dirty="0"/>
              <a:t> </a:t>
            </a:r>
            <a:r>
              <a:rPr lang="en-US" dirty="0" err="1"/>
              <a:t>Masalah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14950B1C-61CF-43CC-9B59-13ABF676AB76}"/>
              </a:ext>
            </a:extLst>
          </p:cNvPr>
          <p:cNvSpPr/>
          <p:nvPr/>
        </p:nvSpPr>
        <p:spPr>
          <a:xfrm>
            <a:off x="506569" y="3429000"/>
            <a:ext cx="111788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just">
              <a:buFont typeface="+mj-lt"/>
              <a:buAutoNum type="arabicPeriod"/>
            </a:pPr>
            <a:r>
              <a:rPr lang="en-AU" sz="2400" dirty="0" err="1">
                <a:solidFill>
                  <a:schemeClr val="bg1"/>
                </a:solidFill>
              </a:rPr>
              <a:t>Perubahan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harga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karet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tidak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menentu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atau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i="1" dirty="0" err="1">
                <a:solidFill>
                  <a:schemeClr val="bg1"/>
                </a:solidFill>
              </a:rPr>
              <a:t>berfluktuatif</a:t>
            </a:r>
            <a:r>
              <a:rPr lang="en-AU" sz="2400" i="1" dirty="0">
                <a:solidFill>
                  <a:schemeClr val="bg1"/>
                </a:solidFill>
              </a:rPr>
              <a:t> </a:t>
            </a:r>
          </a:p>
          <a:p>
            <a:pPr marL="457200" lvl="0" indent="-457200" algn="just">
              <a:buFont typeface="+mj-lt"/>
              <a:buAutoNum type="arabicPeriod"/>
            </a:pPr>
            <a:endParaRPr lang="en-AU" sz="2400" i="1" dirty="0">
              <a:solidFill>
                <a:schemeClr val="bg1"/>
              </a:solidFill>
            </a:endParaRPr>
          </a:p>
          <a:p>
            <a:pPr marL="457200" lvl="0" indent="-457200" algn="just">
              <a:buFont typeface="+mj-lt"/>
              <a:buAutoNum type="arabicPeriod"/>
            </a:pPr>
            <a:r>
              <a:rPr lang="en-AU" sz="2400" dirty="0" err="1">
                <a:solidFill>
                  <a:schemeClr val="bg1"/>
                </a:solidFill>
              </a:rPr>
              <a:t>Sulitnya</a:t>
            </a:r>
            <a:r>
              <a:rPr lang="en-AU" sz="2400" dirty="0">
                <a:solidFill>
                  <a:schemeClr val="bg1"/>
                </a:solidFill>
              </a:rPr>
              <a:t>  </a:t>
            </a:r>
            <a:r>
              <a:rPr lang="en-AU" sz="2400" dirty="0" err="1">
                <a:solidFill>
                  <a:schemeClr val="bg1"/>
                </a:solidFill>
              </a:rPr>
              <a:t>pihak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industri</a:t>
            </a:r>
            <a:r>
              <a:rPr lang="en-AU" sz="2400" dirty="0">
                <a:solidFill>
                  <a:schemeClr val="bg1"/>
                </a:solidFill>
              </a:rPr>
              <a:t> dan </a:t>
            </a:r>
            <a:r>
              <a:rPr lang="en-AU" sz="2400" dirty="0" err="1">
                <a:solidFill>
                  <a:schemeClr val="bg1"/>
                </a:solidFill>
              </a:rPr>
              <a:t>pemerintah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untuk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mengetahui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harga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ikan</a:t>
            </a:r>
            <a:r>
              <a:rPr lang="en-AU" sz="2400" dirty="0">
                <a:solidFill>
                  <a:schemeClr val="bg1"/>
                </a:solidFill>
              </a:rPr>
              <a:t> yang </a:t>
            </a:r>
            <a:r>
              <a:rPr lang="en-AU" sz="2400" dirty="0" err="1">
                <a:solidFill>
                  <a:schemeClr val="bg1"/>
                </a:solidFill>
              </a:rPr>
              <a:t>akan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terjadi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dimasa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mendatang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sehingga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pihak</a:t>
            </a:r>
            <a:r>
              <a:rPr lang="en-AU" sz="2400" dirty="0">
                <a:solidFill>
                  <a:schemeClr val="bg1"/>
                </a:solidFill>
              </a:rPr>
              <a:t> yang </a:t>
            </a:r>
            <a:r>
              <a:rPr lang="en-AU" sz="2400" dirty="0" err="1">
                <a:solidFill>
                  <a:schemeClr val="bg1"/>
                </a:solidFill>
              </a:rPr>
              <a:t>berkepentingan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sulit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untuk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mengambil</a:t>
            </a:r>
            <a:r>
              <a:rPr lang="en-AU" sz="2400" dirty="0">
                <a:solidFill>
                  <a:schemeClr val="bg1"/>
                </a:solidFill>
              </a:rPr>
              <a:t> </a:t>
            </a:r>
            <a:r>
              <a:rPr lang="en-AU" sz="2400" dirty="0" err="1">
                <a:solidFill>
                  <a:schemeClr val="bg1"/>
                </a:solidFill>
              </a:rPr>
              <a:t>kebijakan</a:t>
            </a:r>
            <a:r>
              <a:rPr lang="en-AU" sz="2400" dirty="0">
                <a:solidFill>
                  <a:schemeClr val="bg1"/>
                </a:solidFill>
              </a:rPr>
              <a:t>.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8206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E93C44F-314D-491E-9B12-2F0F68508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RUMUSAN MSALAH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38629A41-170A-42B3-BBD5-C347C572CC4A}"/>
              </a:ext>
            </a:extLst>
          </p:cNvPr>
          <p:cNvSpPr/>
          <p:nvPr/>
        </p:nvSpPr>
        <p:spPr>
          <a:xfrm>
            <a:off x="528033" y="2828836"/>
            <a:ext cx="10869769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+mj-lt"/>
              <a:buAutoNum type="arabicPeriod"/>
            </a:pPr>
            <a:r>
              <a:rPr lang="id-ID" sz="3200" dirty="0">
                <a:solidFill>
                  <a:schemeClr val="bg1"/>
                </a:solidFill>
              </a:rPr>
              <a:t>Bagaimana cara </a:t>
            </a:r>
            <a:r>
              <a:rPr lang="en-US" sz="3200" dirty="0" err="1">
                <a:solidFill>
                  <a:schemeClr val="bg1"/>
                </a:solidFill>
              </a:rPr>
              <a:t>melakukan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AU" sz="3200" dirty="0" err="1">
                <a:solidFill>
                  <a:schemeClr val="bg1"/>
                </a:solidFill>
              </a:rPr>
              <a:t>Prediksi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ID" sz="3200" dirty="0" err="1">
                <a:solidFill>
                  <a:schemeClr val="bg1"/>
                </a:solidFill>
              </a:rPr>
              <a:t>Harga</a:t>
            </a:r>
            <a:r>
              <a:rPr lang="en-ID" sz="3200" dirty="0">
                <a:solidFill>
                  <a:schemeClr val="bg1"/>
                </a:solidFill>
              </a:rPr>
              <a:t> </a:t>
            </a:r>
            <a:r>
              <a:rPr lang="en-ID" sz="3200" dirty="0" err="1">
                <a:solidFill>
                  <a:schemeClr val="bg1"/>
                </a:solidFill>
              </a:rPr>
              <a:t>ikan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AU" sz="3200" dirty="0" err="1">
                <a:solidFill>
                  <a:schemeClr val="bg1"/>
                </a:solidFill>
              </a:rPr>
              <a:t>Menggunakan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AU" sz="3200" dirty="0" err="1">
                <a:solidFill>
                  <a:schemeClr val="bg1"/>
                </a:solidFill>
              </a:rPr>
              <a:t>Metode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AU" sz="3200" i="1" dirty="0">
                <a:solidFill>
                  <a:schemeClr val="bg1"/>
                </a:solidFill>
              </a:rPr>
              <a:t>Linier </a:t>
            </a:r>
            <a:r>
              <a:rPr lang="en-AU" sz="3200" i="1" dirty="0" err="1">
                <a:solidFill>
                  <a:schemeClr val="bg1"/>
                </a:solidFill>
              </a:rPr>
              <a:t>Regresi</a:t>
            </a:r>
            <a:r>
              <a:rPr lang="en-AU" sz="3200" i="1" dirty="0">
                <a:solidFill>
                  <a:schemeClr val="bg1"/>
                </a:solidFill>
              </a:rPr>
              <a:t>?</a:t>
            </a:r>
          </a:p>
          <a:p>
            <a:pPr marL="514350" lvl="0" indent="-514350">
              <a:buFont typeface="+mj-lt"/>
              <a:buAutoNum type="arabicPeriod"/>
            </a:pPr>
            <a:endParaRPr lang="en-US" sz="3200" dirty="0">
              <a:solidFill>
                <a:schemeClr val="bg1"/>
              </a:solidFill>
            </a:endParaRPr>
          </a:p>
          <a:p>
            <a:pPr marL="342900" lvl="0" indent="-342900">
              <a:buFont typeface="+mj-lt"/>
              <a:buAutoNum type="arabicPeriod"/>
            </a:pPr>
            <a:r>
              <a:rPr lang="en-AU" sz="3200" dirty="0" err="1">
                <a:solidFill>
                  <a:schemeClr val="bg1"/>
                </a:solidFill>
              </a:rPr>
              <a:t>Bagaimana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AU" sz="3200" dirty="0" err="1">
                <a:solidFill>
                  <a:schemeClr val="bg1"/>
                </a:solidFill>
              </a:rPr>
              <a:t>hasil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AU" sz="3200" dirty="0" err="1">
                <a:solidFill>
                  <a:schemeClr val="bg1"/>
                </a:solidFill>
              </a:rPr>
              <a:t>penerapan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id-ID" sz="3200" dirty="0">
                <a:solidFill>
                  <a:schemeClr val="bg1"/>
                </a:solidFill>
              </a:rPr>
              <a:t>Metode </a:t>
            </a:r>
            <a:r>
              <a:rPr lang="en-AU" sz="3200" i="1" dirty="0">
                <a:solidFill>
                  <a:schemeClr val="bg1"/>
                </a:solidFill>
              </a:rPr>
              <a:t>Linier </a:t>
            </a:r>
            <a:r>
              <a:rPr lang="en-AU" sz="3200" i="1" dirty="0" err="1">
                <a:solidFill>
                  <a:schemeClr val="bg1"/>
                </a:solidFill>
              </a:rPr>
              <a:t>Regresi</a:t>
            </a:r>
            <a:r>
              <a:rPr lang="en-AU" sz="3200" i="1" dirty="0">
                <a:solidFill>
                  <a:schemeClr val="bg1"/>
                </a:solidFill>
              </a:rPr>
              <a:t>  </a:t>
            </a:r>
            <a:r>
              <a:rPr lang="en-AU" sz="3200" dirty="0" err="1">
                <a:solidFill>
                  <a:schemeClr val="bg1"/>
                </a:solidFill>
              </a:rPr>
              <a:t>untuk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AU" sz="3200" dirty="0" err="1">
                <a:solidFill>
                  <a:schemeClr val="bg1"/>
                </a:solidFill>
              </a:rPr>
              <a:t>Prediksi</a:t>
            </a:r>
            <a:r>
              <a:rPr lang="en-AU" sz="3200" dirty="0">
                <a:solidFill>
                  <a:schemeClr val="bg1"/>
                </a:solidFill>
              </a:rPr>
              <a:t> </a:t>
            </a:r>
            <a:r>
              <a:rPr lang="en-ID" sz="3200" dirty="0" err="1">
                <a:solidFill>
                  <a:schemeClr val="bg1"/>
                </a:solidFill>
              </a:rPr>
              <a:t>Harga</a:t>
            </a:r>
            <a:r>
              <a:rPr lang="en-ID" sz="3200" dirty="0">
                <a:solidFill>
                  <a:schemeClr val="bg1"/>
                </a:solidFill>
              </a:rPr>
              <a:t> </a:t>
            </a:r>
            <a:r>
              <a:rPr lang="en-ID" sz="3200" dirty="0" err="1">
                <a:solidFill>
                  <a:schemeClr val="bg1"/>
                </a:solidFill>
              </a:rPr>
              <a:t>ikan</a:t>
            </a:r>
            <a:r>
              <a:rPr lang="en-ID" sz="3200" dirty="0">
                <a:solidFill>
                  <a:schemeClr val="bg1"/>
                </a:solidFill>
              </a:rPr>
              <a:t> </a:t>
            </a:r>
            <a:r>
              <a:rPr lang="en-AU" sz="3200" dirty="0">
                <a:solidFill>
                  <a:schemeClr val="bg1"/>
                </a:solidFill>
              </a:rPr>
              <a:t>?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63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E4F02FF-99E9-4322-827E-02C2ECA47D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TUJUAN PENELITIAN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8E4AE999-0F76-47AD-BB85-C1B26FFD4E53}"/>
              </a:ext>
            </a:extLst>
          </p:cNvPr>
          <p:cNvSpPr/>
          <p:nvPr/>
        </p:nvSpPr>
        <p:spPr>
          <a:xfrm>
            <a:off x="180303" y="2828836"/>
            <a:ext cx="11809927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en-AU" sz="2800" dirty="0" err="1">
                <a:solidFill>
                  <a:schemeClr val="bg1"/>
                </a:solidFill>
              </a:rPr>
              <a:t>Untuk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mengetahui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cara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merekayasa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Sistem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Prediksi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Harga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ikan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Menggunakan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Metode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i="1" dirty="0">
                <a:solidFill>
                  <a:schemeClr val="bg1"/>
                </a:solidFill>
              </a:rPr>
              <a:t>Linier </a:t>
            </a:r>
            <a:r>
              <a:rPr lang="en-AU" sz="2800" i="1" dirty="0" err="1">
                <a:solidFill>
                  <a:schemeClr val="bg1"/>
                </a:solidFill>
              </a:rPr>
              <a:t>Regresi</a:t>
            </a:r>
            <a:r>
              <a:rPr lang="en-AU" sz="2800" dirty="0">
                <a:solidFill>
                  <a:schemeClr val="bg1"/>
                </a:solidFill>
              </a:rPr>
              <a:t>.</a:t>
            </a:r>
          </a:p>
          <a:p>
            <a:pPr marL="514350" lvl="0" indent="-514350">
              <a:buFont typeface="+mj-lt"/>
              <a:buAutoNum type="arabicPeriod"/>
            </a:pPr>
            <a:endParaRPr lang="en-US" sz="2800" dirty="0">
              <a:solidFill>
                <a:schemeClr val="bg1"/>
              </a:solidFill>
            </a:endParaRPr>
          </a:p>
          <a:p>
            <a:pPr marL="514350" lvl="0" indent="-514350">
              <a:buFont typeface="+mj-lt"/>
              <a:buAutoNum type="arabicPeriod"/>
            </a:pPr>
            <a:r>
              <a:rPr lang="en-AU" sz="2800" dirty="0" err="1">
                <a:solidFill>
                  <a:schemeClr val="bg1"/>
                </a:solidFill>
              </a:rPr>
              <a:t>Untuk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mengetahui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hasil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penerapan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dirty="0" err="1">
                <a:solidFill>
                  <a:schemeClr val="bg1"/>
                </a:solidFill>
              </a:rPr>
              <a:t>metode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AU" sz="2800" i="1" dirty="0">
                <a:solidFill>
                  <a:schemeClr val="bg1"/>
                </a:solidFill>
              </a:rPr>
              <a:t>Linier </a:t>
            </a:r>
            <a:r>
              <a:rPr lang="en-AU" sz="2800" i="1" dirty="0" err="1">
                <a:solidFill>
                  <a:schemeClr val="bg1"/>
                </a:solidFill>
              </a:rPr>
              <a:t>Regresi</a:t>
            </a:r>
            <a:r>
              <a:rPr lang="en-AU" sz="2800" dirty="0">
                <a:solidFill>
                  <a:schemeClr val="bg1"/>
                </a:solidFill>
              </a:rPr>
              <a:t>  </a:t>
            </a:r>
            <a:r>
              <a:rPr lang="en-AU" sz="2800" dirty="0" err="1">
                <a:solidFill>
                  <a:schemeClr val="bg1"/>
                </a:solidFill>
              </a:rPr>
              <a:t>untuk</a:t>
            </a:r>
            <a:r>
              <a:rPr lang="en-AU" sz="2800" dirty="0">
                <a:solidFill>
                  <a:schemeClr val="bg1"/>
                </a:solidFill>
              </a:rPr>
              <a:t>  </a:t>
            </a:r>
            <a:r>
              <a:rPr lang="en-AU" sz="2800" dirty="0" err="1">
                <a:solidFill>
                  <a:schemeClr val="bg1"/>
                </a:solidFill>
              </a:rPr>
              <a:t>Prediksi</a:t>
            </a:r>
            <a:r>
              <a:rPr lang="en-AU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Harga</a:t>
            </a:r>
            <a:r>
              <a:rPr lang="en-ID" sz="2800" dirty="0">
                <a:solidFill>
                  <a:schemeClr val="bg1"/>
                </a:solidFill>
              </a:rPr>
              <a:t> </a:t>
            </a:r>
            <a:r>
              <a:rPr lang="en-ID" sz="2800" dirty="0" err="1">
                <a:solidFill>
                  <a:schemeClr val="bg1"/>
                </a:solidFill>
              </a:rPr>
              <a:t>ikan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146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833710D-14C5-472D-B1E7-A2F032814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MANFAAT PENELITIAN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27E47F1C-6C75-4518-92EE-7457C04559EF}"/>
              </a:ext>
            </a:extLst>
          </p:cNvPr>
          <p:cNvSpPr/>
          <p:nvPr/>
        </p:nvSpPr>
        <p:spPr>
          <a:xfrm>
            <a:off x="680321" y="2242331"/>
            <a:ext cx="1100081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000" dirty="0" err="1">
                <a:solidFill>
                  <a:schemeClr val="bg1"/>
                </a:solidFill>
              </a:rPr>
              <a:t>Pengembangan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ilmu</a:t>
            </a:r>
            <a:r>
              <a:rPr lang="en-AU" sz="2000" dirty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AU" sz="2000" dirty="0" err="1">
                <a:solidFill>
                  <a:schemeClr val="bg1"/>
                </a:solidFill>
              </a:rPr>
              <a:t>Penelitian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ini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diharapkan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dapat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id-ID" sz="2000" dirty="0">
                <a:solidFill>
                  <a:schemeClr val="bg1"/>
                </a:solidFill>
              </a:rPr>
              <a:t>memberikan sumbangsih dan masukan  terhadap  pengembangan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ilmu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pengetahuan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dibidang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teknologi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komputer</a:t>
            </a:r>
            <a:r>
              <a:rPr lang="en-AU" sz="2000" dirty="0">
                <a:solidFill>
                  <a:schemeClr val="bg1"/>
                </a:solidFill>
              </a:rPr>
              <a:t> pada </a:t>
            </a:r>
            <a:r>
              <a:rPr lang="en-AU" sz="2000" dirty="0" err="1">
                <a:solidFill>
                  <a:schemeClr val="bg1"/>
                </a:solidFill>
              </a:rPr>
              <a:t>umumnya</a:t>
            </a:r>
            <a:r>
              <a:rPr lang="en-AU" sz="2000" dirty="0">
                <a:solidFill>
                  <a:schemeClr val="bg1"/>
                </a:solidFill>
              </a:rPr>
              <a:t> dan </a:t>
            </a:r>
            <a:r>
              <a:rPr lang="id-ID" sz="2000" dirty="0">
                <a:solidFill>
                  <a:schemeClr val="bg1"/>
                </a:solidFill>
              </a:rPr>
              <a:t>Sistem </a:t>
            </a:r>
            <a:r>
              <a:rPr lang="en-ID" sz="2000" dirty="0" err="1">
                <a:solidFill>
                  <a:schemeClr val="bg1"/>
                </a:solidFill>
              </a:rPr>
              <a:t>Prediksi</a:t>
            </a:r>
            <a:r>
              <a:rPr lang="id-ID" sz="2000" dirty="0">
                <a:solidFill>
                  <a:schemeClr val="bg1"/>
                </a:solidFill>
              </a:rPr>
              <a:t> pada Khususnya</a:t>
            </a:r>
            <a:r>
              <a:rPr lang="en-AU" sz="2000" dirty="0">
                <a:solidFill>
                  <a:schemeClr val="bg1"/>
                </a:solidFill>
              </a:rPr>
              <a:t>.</a:t>
            </a:r>
          </a:p>
          <a:p>
            <a:endParaRPr lang="en-US" sz="20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000" dirty="0" err="1">
                <a:solidFill>
                  <a:schemeClr val="bg1"/>
                </a:solidFill>
              </a:rPr>
              <a:t>Praktisi</a:t>
            </a:r>
            <a:r>
              <a:rPr lang="en-AU" sz="2000" dirty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AU" sz="2000" dirty="0" err="1">
                <a:solidFill>
                  <a:schemeClr val="bg1"/>
                </a:solidFill>
              </a:rPr>
              <a:t>Sebagai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id-ID" sz="2000" dirty="0">
                <a:solidFill>
                  <a:schemeClr val="bg1"/>
                </a:solidFill>
              </a:rPr>
              <a:t>salah satu bahan kajian 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bagi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semua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elemen-elemen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ataupun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unsur-unsur</a:t>
            </a:r>
            <a:r>
              <a:rPr lang="en-AU" sz="2000" dirty="0">
                <a:solidFill>
                  <a:schemeClr val="bg1"/>
                </a:solidFill>
              </a:rPr>
              <a:t> yang </a:t>
            </a:r>
            <a:r>
              <a:rPr lang="en-AU" sz="2000" dirty="0" err="1">
                <a:solidFill>
                  <a:schemeClr val="bg1"/>
                </a:solidFill>
              </a:rPr>
              <a:t>terlibat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dalam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perancangan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id-ID" sz="2000" dirty="0">
                <a:solidFill>
                  <a:schemeClr val="bg1"/>
                </a:solidFill>
              </a:rPr>
              <a:t>Sistem </a:t>
            </a:r>
            <a:r>
              <a:rPr lang="en-ID" sz="2000" dirty="0" err="1">
                <a:solidFill>
                  <a:schemeClr val="bg1"/>
                </a:solidFill>
              </a:rPr>
              <a:t>Prediksi</a:t>
            </a:r>
            <a:r>
              <a:rPr lang="en-AU" sz="2000" dirty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AU" sz="2000" dirty="0">
                <a:solidFill>
                  <a:schemeClr val="bg1"/>
                </a:solidFill>
              </a:rPr>
              <a:t> </a:t>
            </a:r>
            <a:endParaRPr lang="en-US" sz="2000" dirty="0">
              <a:solidFill>
                <a:schemeClr val="bg1"/>
              </a:solidFill>
            </a:endParaRP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AU" sz="2000" dirty="0" err="1">
                <a:solidFill>
                  <a:schemeClr val="bg1"/>
                </a:solidFill>
              </a:rPr>
              <a:t>Peneliti</a:t>
            </a:r>
            <a:r>
              <a:rPr lang="en-AU" sz="2000" dirty="0">
                <a:solidFill>
                  <a:schemeClr val="bg1"/>
                </a:solidFill>
              </a:rPr>
              <a:t>.</a:t>
            </a:r>
            <a:endParaRPr lang="en-US" sz="2000" dirty="0">
              <a:solidFill>
                <a:schemeClr val="bg1"/>
              </a:solidFill>
            </a:endParaRPr>
          </a:p>
          <a:p>
            <a:r>
              <a:rPr lang="en-AU" sz="2000" dirty="0" err="1">
                <a:solidFill>
                  <a:schemeClr val="bg1"/>
                </a:solidFill>
              </a:rPr>
              <a:t>Sebagai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masukan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bagi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peneliti</a:t>
            </a:r>
            <a:r>
              <a:rPr lang="en-AU" sz="2000" dirty="0">
                <a:solidFill>
                  <a:schemeClr val="bg1"/>
                </a:solidFill>
              </a:rPr>
              <a:t> lain yang </a:t>
            </a:r>
            <a:r>
              <a:rPr lang="en-AU" sz="2000" dirty="0" err="1">
                <a:solidFill>
                  <a:schemeClr val="bg1"/>
                </a:solidFill>
              </a:rPr>
              <a:t>akan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mengadakan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penelitian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en-AU" sz="2000" dirty="0" err="1">
                <a:solidFill>
                  <a:schemeClr val="bg1"/>
                </a:solidFill>
              </a:rPr>
              <a:t>selanjutnya</a:t>
            </a:r>
            <a:r>
              <a:rPr lang="en-AU" sz="2000" dirty="0">
                <a:solidFill>
                  <a:schemeClr val="bg1"/>
                </a:solidFill>
              </a:rPr>
              <a:t> </a:t>
            </a:r>
            <a:r>
              <a:rPr lang="id-ID" sz="2000" dirty="0">
                <a:solidFill>
                  <a:schemeClr val="bg1"/>
                </a:solidFill>
              </a:rPr>
              <a:t>tentang Sisstem </a:t>
            </a:r>
            <a:r>
              <a:rPr lang="en-ID" sz="2000" dirty="0" err="1">
                <a:solidFill>
                  <a:schemeClr val="bg1"/>
                </a:solidFill>
              </a:rPr>
              <a:t>Prediksi</a:t>
            </a:r>
            <a:r>
              <a:rPr lang="id-ID" sz="2000" dirty="0">
                <a:solidFill>
                  <a:schemeClr val="bg1"/>
                </a:solidFill>
              </a:rPr>
              <a:t> dan penelitian lain yang berkaitan dengan penelitian ini.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924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8723368-2356-4DCE-BB40-8518AA542A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KERANGKA PEMIKIRAN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7588" y="0"/>
            <a:ext cx="5543550" cy="673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975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FCECB31-A16C-42ED-8C73-35FB386ED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OBJEK PENELITIAN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xmlns="" id="{04D9A9BA-AD93-46C1-B7DA-8730055A1B3B}"/>
              </a:ext>
            </a:extLst>
          </p:cNvPr>
          <p:cNvSpPr/>
          <p:nvPr/>
        </p:nvSpPr>
        <p:spPr>
          <a:xfrm>
            <a:off x="680321" y="2690336"/>
            <a:ext cx="10781875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200" dirty="0" err="1">
                <a:solidFill>
                  <a:schemeClr val="bg1"/>
                </a:solidFill>
              </a:rPr>
              <a:t>Berdasarkan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latar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belakang</a:t>
            </a:r>
            <a:r>
              <a:rPr lang="en-US" sz="3200" dirty="0">
                <a:solidFill>
                  <a:schemeClr val="bg1"/>
                </a:solidFill>
              </a:rPr>
              <a:t> dan </a:t>
            </a:r>
            <a:r>
              <a:rPr lang="en-US" sz="3200" dirty="0" err="1">
                <a:solidFill>
                  <a:schemeClr val="bg1"/>
                </a:solidFill>
              </a:rPr>
              <a:t>kerangka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pemikiran</a:t>
            </a:r>
            <a:r>
              <a:rPr lang="en-US" sz="3200" dirty="0">
                <a:solidFill>
                  <a:schemeClr val="bg1"/>
                </a:solidFill>
              </a:rPr>
              <a:t> yang </a:t>
            </a:r>
            <a:r>
              <a:rPr lang="en-US" sz="3200" dirty="0" err="1">
                <a:solidFill>
                  <a:schemeClr val="bg1"/>
                </a:solidFill>
              </a:rPr>
              <a:t>telah</a:t>
            </a:r>
            <a:r>
              <a:rPr lang="en-US" sz="3200" dirty="0">
                <a:solidFill>
                  <a:schemeClr val="bg1"/>
                </a:solidFill>
              </a:rPr>
              <a:t> di </a:t>
            </a:r>
            <a:r>
              <a:rPr lang="en-US" sz="3200" dirty="0" err="1">
                <a:solidFill>
                  <a:schemeClr val="bg1"/>
                </a:solidFill>
              </a:rPr>
              <a:t>uraikan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sebelmnya</a:t>
            </a:r>
            <a:r>
              <a:rPr lang="en-US" sz="3200" dirty="0">
                <a:solidFill>
                  <a:schemeClr val="bg1"/>
                </a:solidFill>
              </a:rPr>
              <a:t>, </a:t>
            </a:r>
            <a:r>
              <a:rPr lang="en-US" sz="3200" dirty="0" err="1">
                <a:solidFill>
                  <a:schemeClr val="bg1"/>
                </a:solidFill>
              </a:rPr>
              <a:t>maka</a:t>
            </a:r>
            <a:r>
              <a:rPr lang="en-US" sz="3200" dirty="0">
                <a:solidFill>
                  <a:schemeClr val="bg1"/>
                </a:solidFill>
              </a:rPr>
              <a:t> yang </a:t>
            </a:r>
            <a:r>
              <a:rPr lang="en-US" sz="3200" dirty="0" err="1">
                <a:solidFill>
                  <a:schemeClr val="bg1"/>
                </a:solidFill>
              </a:rPr>
              <a:t>menjadi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objek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penelitian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adalah</a:t>
            </a:r>
            <a:r>
              <a:rPr lang="en-US" sz="3200" dirty="0">
                <a:solidFill>
                  <a:schemeClr val="bg1"/>
                </a:solidFill>
              </a:rPr>
              <a:t> “</a:t>
            </a:r>
            <a:r>
              <a:rPr lang="en-US" sz="3200" dirty="0" err="1">
                <a:solidFill>
                  <a:schemeClr val="bg1"/>
                </a:solidFill>
              </a:rPr>
              <a:t>Harga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Ikan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Ekor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Kuning</a:t>
            </a:r>
            <a:r>
              <a:rPr lang="en-US" sz="3200" dirty="0">
                <a:solidFill>
                  <a:schemeClr val="bg1"/>
                </a:solidFill>
              </a:rPr>
              <a:t>” </a:t>
            </a:r>
            <a:r>
              <a:rPr lang="en-US" sz="3200" dirty="0" err="1">
                <a:solidFill>
                  <a:schemeClr val="bg1"/>
                </a:solidFill>
              </a:rPr>
              <a:t>dengan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metode</a:t>
            </a:r>
            <a:r>
              <a:rPr lang="en-US" sz="3200" dirty="0">
                <a:solidFill>
                  <a:schemeClr val="bg1"/>
                </a:solidFill>
              </a:rPr>
              <a:t> yang </a:t>
            </a:r>
            <a:r>
              <a:rPr lang="en-US" sz="3200" dirty="0" err="1">
                <a:solidFill>
                  <a:schemeClr val="bg1"/>
                </a:solidFill>
              </a:rPr>
              <a:t>digunakan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dalam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penelitian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ini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adalah</a:t>
            </a:r>
            <a:r>
              <a:rPr lang="en-US" sz="3200" dirty="0">
                <a:solidFill>
                  <a:schemeClr val="bg1"/>
                </a:solidFill>
              </a:rPr>
              <a:t> “Linier </a:t>
            </a:r>
            <a:r>
              <a:rPr lang="en-US" sz="3200" dirty="0" err="1">
                <a:solidFill>
                  <a:schemeClr val="bg1"/>
                </a:solidFill>
              </a:rPr>
              <a:t>Regresi</a:t>
            </a:r>
            <a:r>
              <a:rPr lang="en-US" sz="3200" dirty="0">
                <a:solidFill>
                  <a:schemeClr val="bg1"/>
                </a:solidFill>
              </a:rPr>
              <a:t> </a:t>
            </a:r>
            <a:r>
              <a:rPr lang="en-US" sz="3200" dirty="0" err="1">
                <a:solidFill>
                  <a:schemeClr val="bg1"/>
                </a:solidFill>
              </a:rPr>
              <a:t>Berganda</a:t>
            </a:r>
            <a:r>
              <a:rPr lang="en-US" sz="3200" dirty="0">
                <a:solidFill>
                  <a:schemeClr val="bg1"/>
                </a:solidFill>
              </a:rPr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2989025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C4675FF-833B-4DE9-B06E-98080ED590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SISTEM YANG DIUSULKAN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E4F07F34-B16A-4F3D-9C7A-990C762F4C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519" y="0"/>
            <a:ext cx="5688613" cy="639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6401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erlin">
  <a:themeElements>
    <a:clrScheme name="Custom 3">
      <a:dk1>
        <a:srgbClr val="171616"/>
      </a:dk1>
      <a:lt1>
        <a:sysClr val="window" lastClr="FFFFFF"/>
      </a:lt1>
      <a:dk2>
        <a:srgbClr val="1F8094"/>
      </a:dk2>
      <a:lt2>
        <a:srgbClr val="E7E6E6"/>
      </a:lt2>
      <a:accent1>
        <a:srgbClr val="39CDE7"/>
      </a:accent1>
      <a:accent2>
        <a:srgbClr val="60DE72"/>
      </a:accent2>
      <a:accent3>
        <a:srgbClr val="DDCC64"/>
      </a:accent3>
      <a:accent4>
        <a:srgbClr val="F49D50"/>
      </a:accent4>
      <a:accent5>
        <a:srgbClr val="E44951"/>
      </a:accent5>
      <a:accent6>
        <a:srgbClr val="D666F9"/>
      </a:accent6>
      <a:hlink>
        <a:srgbClr val="4BF7ED"/>
      </a:hlink>
      <a:folHlink>
        <a:srgbClr val="95E9F4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92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118000"/>
                <a:satMod val="12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erlin" id="{7B5DBA9E-B069-418E-9360-A61BDD0615A4}" vid="{C7DC10E3-4FF5-456B-A359-A0F378C1E5FB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TM03090430[[fn=Banded]]</Template>
  <TotalTime>68</TotalTime>
  <Words>511</Words>
  <Application>Microsoft Office PowerPoint</Application>
  <PresentationFormat>Custom</PresentationFormat>
  <Paragraphs>40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Berlin</vt:lpstr>
      <vt:lpstr>Visio</vt:lpstr>
      <vt:lpstr>PENERAPAN METODE LINIER REGRESI BERGANDA UNTUK MEMPREDIKSI HARGA KOMODITI IKAN  EKOR KUNING</vt:lpstr>
      <vt:lpstr>PowerPoint Presentation</vt:lpstr>
      <vt:lpstr>Identifikasi Masalah </vt:lpstr>
      <vt:lpstr>RUMUSAN MSALAH</vt:lpstr>
      <vt:lpstr>TUJUAN PENELITIAN</vt:lpstr>
      <vt:lpstr>MANFAAT PENELITIAN</vt:lpstr>
      <vt:lpstr>KERANGKA PEMIKIRAN</vt:lpstr>
      <vt:lpstr>OBJEK PENELITIAN</vt:lpstr>
      <vt:lpstr>SISTEM YANG DIUSULKAN</vt:lpstr>
      <vt:lpstr>DIAGRAM KONTEKS</vt:lpstr>
      <vt:lpstr>DIAGRAM BERJENJANG</vt:lpstr>
      <vt:lpstr>DAD LEVEL 0</vt:lpstr>
      <vt:lpstr>DAD LEVEL 1 PROSES 1</vt:lpstr>
      <vt:lpstr>SEKIAN DAN TERIMA 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PENERAPAN METODE K NEAREST NEIGHBOR UNTUK MEMPREDIKSI HARGA  KOMODITI KARET (Studi Kasus :BAPETTI)</dc:title>
  <dc:creator>Mr. Muis Nanja</dc:creator>
  <cp:lastModifiedBy>ismail - [2010]</cp:lastModifiedBy>
  <cp:revision>7</cp:revision>
  <dcterms:created xsi:type="dcterms:W3CDTF">2018-10-08T17:31:43Z</dcterms:created>
  <dcterms:modified xsi:type="dcterms:W3CDTF">2018-11-26T13:26:05Z</dcterms:modified>
</cp:coreProperties>
</file>